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3" r:id="rId7"/>
    <p:sldId id="264" r:id="rId8"/>
    <p:sldId id="262" r:id="rId9"/>
    <p:sldId id="265" r:id="rId10"/>
    <p:sldId id="266" r:id="rId11"/>
    <p:sldId id="267" r:id="rId12"/>
    <p:sldId id="268" r:id="rId13"/>
    <p:sldId id="269" r:id="rId14"/>
    <p:sldId id="261" r:id="rId15"/>
    <p:sldId id="274" r:id="rId16"/>
    <p:sldId id="275" r:id="rId17"/>
    <p:sldId id="276" r:id="rId18"/>
    <p:sldId id="270" r:id="rId19"/>
    <p:sldId id="277" r:id="rId20"/>
    <p:sldId id="272" r:id="rId21"/>
    <p:sldId id="273" r:id="rId22"/>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CC00"/>
    <a:srgbClr val="FF9900"/>
    <a:srgbClr val="FF6699"/>
    <a:srgbClr val="FF7C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3DF7E3B2-BB66-4E42-B86F-7FCA780637FB}" type="datetimeFigureOut">
              <a:rPr lang="vi-VN" smtClean="0"/>
              <a:pPr/>
              <a:t>23/11/2021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ABCA017-FB40-4AC8-B6DB-4E35FE88EB50}"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DF7E3B2-BB66-4E42-B86F-7FCA780637FB}" type="datetimeFigureOut">
              <a:rPr lang="vi-VN" smtClean="0"/>
              <a:pPr/>
              <a:t>23/11/2021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ABCA017-FB40-4AC8-B6DB-4E35FE88EB50}"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DF7E3B2-BB66-4E42-B86F-7FCA780637FB}" type="datetimeFigureOut">
              <a:rPr lang="vi-VN" smtClean="0"/>
              <a:pPr/>
              <a:t>23/11/2021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ABCA017-FB40-4AC8-B6DB-4E35FE88EB50}"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DF7E3B2-BB66-4E42-B86F-7FCA780637FB}" type="datetimeFigureOut">
              <a:rPr lang="vi-VN" smtClean="0"/>
              <a:pPr/>
              <a:t>23/11/2021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ABCA017-FB40-4AC8-B6DB-4E35FE88EB50}"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F7E3B2-BB66-4E42-B86F-7FCA780637FB}" type="datetimeFigureOut">
              <a:rPr lang="vi-VN" smtClean="0"/>
              <a:pPr/>
              <a:t>23/11/2021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ABCA017-FB40-4AC8-B6DB-4E35FE88EB50}"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3DF7E3B2-BB66-4E42-B86F-7FCA780637FB}" type="datetimeFigureOut">
              <a:rPr lang="vi-VN" smtClean="0"/>
              <a:pPr/>
              <a:t>23/11/2021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ABCA017-FB40-4AC8-B6DB-4E35FE88EB50}"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3DF7E3B2-BB66-4E42-B86F-7FCA780637FB}" type="datetimeFigureOut">
              <a:rPr lang="vi-VN" smtClean="0"/>
              <a:pPr/>
              <a:t>23/11/2021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ABCA017-FB40-4AC8-B6DB-4E35FE88EB50}"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3DF7E3B2-BB66-4E42-B86F-7FCA780637FB}" type="datetimeFigureOut">
              <a:rPr lang="vi-VN" smtClean="0"/>
              <a:pPr/>
              <a:t>23/11/2021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ABCA017-FB40-4AC8-B6DB-4E35FE88EB50}"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7E3B2-BB66-4E42-B86F-7FCA780637FB}" type="datetimeFigureOut">
              <a:rPr lang="vi-VN" smtClean="0"/>
              <a:pPr/>
              <a:t>23/11/2021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ABCA017-FB40-4AC8-B6DB-4E35FE88EB50}"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7E3B2-BB66-4E42-B86F-7FCA780637FB}" type="datetimeFigureOut">
              <a:rPr lang="vi-VN" smtClean="0"/>
              <a:pPr/>
              <a:t>23/11/2021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ABCA017-FB40-4AC8-B6DB-4E35FE88EB50}"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7E3B2-BB66-4E42-B86F-7FCA780637FB}" type="datetimeFigureOut">
              <a:rPr lang="vi-VN" smtClean="0"/>
              <a:pPr/>
              <a:t>23/11/2021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ABCA017-FB40-4AC8-B6DB-4E35FE88EB50}"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7E3B2-BB66-4E42-B86F-7FCA780637FB}" type="datetimeFigureOut">
              <a:rPr lang="vi-VN" smtClean="0"/>
              <a:pPr/>
              <a:t>23/11/2021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CA017-FB40-4AC8-B6DB-4E35FE88EB50}"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litter Graphics: the community for graphics enthusiasts!"/>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50++ hình nền powerpoint đẹp long la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785786" y="1071546"/>
            <a:ext cx="7786742" cy="5262979"/>
          </a:xfrm>
          <a:prstGeom prst="rect">
            <a:avLst/>
          </a:prstGeom>
        </p:spPr>
        <p:txBody>
          <a:bodyPr wrap="square">
            <a:spAutoFit/>
          </a:bodyPr>
          <a:lstStyle/>
          <a:p>
            <a:pPr>
              <a:buFont typeface="Wingdings" pitchFamily="2" charset="2"/>
              <a:buChar char="v"/>
            </a:pPr>
            <a:r>
              <a:rPr lang="vi-VN" sz="2400" dirty="0" smtClean="0">
                <a:solidFill>
                  <a:srgbClr val="FF6699"/>
                </a:solidFill>
                <a:latin typeface="+mj-lt"/>
              </a:rPr>
              <a:t>    Trong thời bình:</a:t>
            </a:r>
          </a:p>
          <a:p>
            <a:r>
              <a:rPr lang="vi-VN" sz="2400" dirty="0" smtClean="0">
                <a:solidFill>
                  <a:srgbClr val="FF6699"/>
                </a:solidFill>
                <a:latin typeface="+mj-lt"/>
              </a:rPr>
              <a:t>- Lịch sử của nước Việt được viết bằng máu của hàng triệu người lính ngã xuống. Sự hi sinh của họ chỉ một mục đích duy nhất vì sự an nguy của nhân dân và sự tồn vong của Tổ quốc. Chắc không người lính nào nghĩ rằng mình ngã xuống để rồi được vinh danh tuổi tên trên tượng đồng bia đá. Nhưng chắc chắn ai cũng khát khao sự hi sinh của mình sẽ được đáp đền bằng sự bình an cho Tổ quốc và hạnh phúc của nhân dân. Sự hy sinh của những người lính luôn nhắc nhở chúng ta rằng biết sống xứng đáng vì những khát vọng chân thành ấy, xin hãy trân trọng những con người đã làm nên những kỳ tích lịch sử ngày xưa và hôm nay.</a:t>
            </a:r>
          </a:p>
          <a:p>
            <a:r>
              <a:rPr lang="vi-VN" sz="2400" dirty="0" smtClean="0">
                <a:solidFill>
                  <a:srgbClr val="FF6699"/>
                </a:solidFill>
                <a:latin typeface="+mj-lt"/>
              </a:rPr>
              <a:t/>
            </a:r>
            <a:br>
              <a:rPr lang="vi-VN" sz="2400" dirty="0" smtClean="0">
                <a:solidFill>
                  <a:srgbClr val="FF6699"/>
                </a:solidFill>
                <a:latin typeface="+mj-lt"/>
              </a:rPr>
            </a:br>
            <a:endParaRPr lang="vi-VN" sz="2400" dirty="0">
              <a:solidFill>
                <a:srgbClr val="FF6699"/>
              </a:solidFill>
              <a:latin typeface="+mj-lt"/>
            </a:endParaRPr>
          </a:p>
        </p:txBody>
      </p:sp>
    </p:spTree>
  </p:cSld>
  <p:clrMapOvr>
    <a:masterClrMapping/>
  </p:clrMapOvr>
  <p:transition>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ổng hợp các hình nền powerpoint đẹp và chuyên nghiệp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928662" y="785794"/>
            <a:ext cx="7000924" cy="1569660"/>
          </a:xfrm>
          <a:prstGeom prst="rect">
            <a:avLst/>
          </a:prstGeom>
          <a:noFill/>
        </p:spPr>
        <p:txBody>
          <a:bodyPr wrap="square" rtlCol="0">
            <a:spAutoFit/>
          </a:bodyPr>
          <a:lstStyle/>
          <a:p>
            <a:r>
              <a:rPr lang="vi-VN" sz="2400" dirty="0" smtClean="0">
                <a:solidFill>
                  <a:schemeClr val="accent6">
                    <a:lumMod val="75000"/>
                  </a:schemeClr>
                </a:solidFill>
                <a:latin typeface="+mj-lt"/>
              </a:rPr>
              <a:t>    - Ngày này, người chiến sĩ vẫn đóng một vai trò vô cùng quan trọng. Một trong những dẫn chứng tiêu biểu nhất là trong thời kì dịch bệnh COVID-19 đang hoành hành hiện nay:</a:t>
            </a:r>
            <a:endParaRPr lang="vi-VN" sz="2400" dirty="0">
              <a:solidFill>
                <a:schemeClr val="accent6">
                  <a:lumMod val="75000"/>
                </a:schemeClr>
              </a:solidFill>
              <a:latin typeface="+mj-lt"/>
            </a:endParaRPr>
          </a:p>
        </p:txBody>
      </p:sp>
      <p:pic>
        <p:nvPicPr>
          <p:cNvPr id="24580" name="Picture 4" descr="Sequence 02.00_01_16_13.Still145.jpg"/>
          <p:cNvPicPr>
            <a:picLocks noChangeAspect="1" noChangeArrowheads="1"/>
          </p:cNvPicPr>
          <p:nvPr/>
        </p:nvPicPr>
        <p:blipFill>
          <a:blip r:embed="rId3" cstate="print"/>
          <a:srcRect/>
          <a:stretch>
            <a:fillRect/>
          </a:stretch>
        </p:blipFill>
        <p:spPr bwMode="auto">
          <a:xfrm>
            <a:off x="928662" y="2285992"/>
            <a:ext cx="7358114" cy="3786214"/>
          </a:xfrm>
          <a:prstGeom prst="rect">
            <a:avLst/>
          </a:prstGeom>
          <a:noFill/>
        </p:spPr>
      </p:pic>
    </p:spTree>
  </p:cSld>
  <p:clrMapOvr>
    <a:masterClrMapping/>
  </p:clrMapOvr>
  <p:transition>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huẩn bị các phần nhu yếu phẩm để mang tới khu phong tỏa trên địa bàn huyện Củ Chi."/>
          <p:cNvPicPr>
            <a:picLocks noChangeAspect="1" noChangeArrowheads="1"/>
          </p:cNvPicPr>
          <p:nvPr/>
        </p:nvPicPr>
        <p:blipFill>
          <a:blip r:embed="rId2"/>
          <a:srcRect/>
          <a:stretch>
            <a:fillRect/>
          </a:stretch>
        </p:blipFill>
        <p:spPr bwMode="auto">
          <a:xfrm>
            <a:off x="0" y="0"/>
            <a:ext cx="9144000" cy="6215082"/>
          </a:xfrm>
          <a:prstGeom prst="rect">
            <a:avLst/>
          </a:prstGeom>
          <a:noFill/>
        </p:spPr>
      </p:pic>
      <p:sp>
        <p:nvSpPr>
          <p:cNvPr id="3" name="TextBox 2"/>
          <p:cNvSpPr txBox="1"/>
          <p:nvPr/>
        </p:nvSpPr>
        <p:spPr>
          <a:xfrm>
            <a:off x="0" y="6215082"/>
            <a:ext cx="9272090" cy="461665"/>
          </a:xfrm>
          <a:prstGeom prst="rect">
            <a:avLst/>
          </a:prstGeom>
          <a:noFill/>
        </p:spPr>
        <p:txBody>
          <a:bodyPr wrap="none" rtlCol="0">
            <a:spAutoFit/>
          </a:bodyPr>
          <a:lstStyle/>
          <a:p>
            <a:r>
              <a:rPr lang="vi-VN" sz="2400" dirty="0" smtClean="0">
                <a:latin typeface="+mj-lt"/>
              </a:rPr>
              <a:t>Hình ảnh các chiến sĩ vận chuyển lương thực đến vùng dịch cho nhân dân</a:t>
            </a:r>
            <a:endParaRPr lang="vi-VN" sz="2400" dirty="0">
              <a:latin typeface="+mj-lt"/>
            </a:endParaRPr>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ộ đội, dân quân xung kích giúp dân vùng lũ"/>
          <p:cNvPicPr>
            <a:picLocks noChangeAspect="1" noChangeArrowheads="1"/>
          </p:cNvPicPr>
          <p:nvPr/>
        </p:nvPicPr>
        <p:blipFill>
          <a:blip r:embed="rId2"/>
          <a:srcRect/>
          <a:stretch>
            <a:fillRect/>
          </a:stretch>
        </p:blipFill>
        <p:spPr bwMode="auto">
          <a:xfrm>
            <a:off x="0" y="785794"/>
            <a:ext cx="9144000" cy="6072206"/>
          </a:xfrm>
          <a:prstGeom prst="rect">
            <a:avLst/>
          </a:prstGeom>
          <a:noFill/>
        </p:spPr>
      </p:pic>
      <p:sp>
        <p:nvSpPr>
          <p:cNvPr id="3" name="TextBox 2"/>
          <p:cNvSpPr txBox="1"/>
          <p:nvPr/>
        </p:nvSpPr>
        <p:spPr>
          <a:xfrm>
            <a:off x="0" y="0"/>
            <a:ext cx="8929718" cy="830997"/>
          </a:xfrm>
          <a:prstGeom prst="rect">
            <a:avLst/>
          </a:prstGeom>
          <a:noFill/>
        </p:spPr>
        <p:txBody>
          <a:bodyPr wrap="square" rtlCol="0">
            <a:spAutoFit/>
          </a:bodyPr>
          <a:lstStyle/>
          <a:p>
            <a:r>
              <a:rPr lang="vi-VN" sz="2400" dirty="0" smtClean="0">
                <a:latin typeface="+mj-lt"/>
              </a:rPr>
              <a:t>     Ngoài ra, người chiến sĩ còn giúp người dân dọn dẹp nhà cửa và khắc phục khó khăn sau mỗi mùa lũ đi qua:</a:t>
            </a:r>
            <a:endParaRPr lang="vi-VN" sz="2400" dirty="0">
              <a:latin typeface="+mj-lt"/>
            </a:endParaRPr>
          </a:p>
        </p:txBody>
      </p:sp>
    </p:spTree>
  </p:cSld>
  <p:clrMapOvr>
    <a:masterClrMapping/>
  </p:clrMapOvr>
  <p:transition>
    <p:pull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ình tượng người lính trong thơ ca cách mạng Việt Nam – Báo Nghệ A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200 Hình Nền PowerPoint Thuyết Trình Đẹp - Đề án 2020 - Tổng Hợp Chia Sẻ  Hình ảnh, Tranh Vẽ, Biểu Mẫu Trong Lĩnh Vực Giáo Dụ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028" name="AutoShape 4" descr="200 Hình Nền PowerPoint Thuyết Trình Đẹp - Đề án 2020 - Tổng Hợp Chia Sẻ  Hình ảnh, Tranh Vẽ, Biểu Mẫu Trong Lĩnh Vực Giáo Dụ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030" name="AutoShape 6" descr="200 Hình Nền PowerPoint Thuyết Trình Đẹp - Đề án 2020 - Tổng Hợp Chia Sẻ  Hình ảnh, Tranh Vẽ, Biểu Mẫu Trong Lĩnh Vực Giáo Dụ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032" name="AutoShape 8" descr="200 Hình Nền PowerPoint Thuyết Trình Đẹp - Đề án 2020 - Tổng Hợp Chia Sẻ  Hình ảnh, Tranh Vẽ, Biểu Mẫu Trong Lĩnh Vực Giáo Dụ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034" name="AutoShape 10" descr="200 Hình Nền PowerPoint Thuyết Trình Đẹp - Đề án 2020 - Tổng Hợp Chia Sẻ  Hình ảnh, Tranh Vẽ, Biểu Mẫu Trong Lĩnh Vực Giáo Dụ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036" name="AutoShape 12" descr="200 Hình Nền PowerPoint Thuyết Trình Đẹp - Đề án 2020 - Tổng Hợp Chia Sẻ  Hình ảnh, Tranh Vẽ, Biểu Mẫu Trong Lĩnh Vực Giáo Dụ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038" name="AutoShape 14" descr="200 Hình Nền PowerPoint Thuyết Trình Đẹp - Đề án 2020 - Tổng Hợp Chia Sẻ  Hình ảnh, Tranh Vẽ, Biểu Mẫu Trong Lĩnh Vực Giáo Dụ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040" name="AutoShape 16" descr="200 Hình Nền PowerPoint Thuyết Trình Đẹp - Đề án 2020 - Tổng Hợp Chia Sẻ  Hình ảnh, Tranh Vẽ, Biểu Mẫu Trong Lĩnh Vực Giáo Dụ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042" name="AutoShape 18" descr="200 Hình Nền PowerPoint Thuyết Trình Đẹp - Đề án 2020 - Tổng Hợp Chia Sẻ  Hình ảnh, Tranh Vẽ, Biểu Mẫu Trong Lĩnh Vực Giáo Dụ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1044" name="Picture 20" descr="50+ Khung Powerpoint mới nhất và top những khung đẹp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2" name="TextBox 11"/>
          <p:cNvSpPr txBox="1"/>
          <p:nvPr/>
        </p:nvSpPr>
        <p:spPr>
          <a:xfrm>
            <a:off x="714348" y="1000108"/>
            <a:ext cx="7643866" cy="4154984"/>
          </a:xfrm>
          <a:prstGeom prst="rect">
            <a:avLst/>
          </a:prstGeom>
          <a:noFill/>
        </p:spPr>
        <p:txBody>
          <a:bodyPr wrap="square" rtlCol="0">
            <a:spAutoFit/>
          </a:bodyPr>
          <a:lstStyle/>
          <a:p>
            <a:r>
              <a:rPr lang="vi-VN" sz="2400" dirty="0" smtClean="0">
                <a:solidFill>
                  <a:schemeClr val="accent3">
                    <a:lumMod val="50000"/>
                  </a:schemeClr>
                </a:solidFill>
                <a:latin typeface="+mj-lt"/>
              </a:rPr>
              <a:t>     Có lẽ gần và quen thuộc với chúng ta nhất đó chính là hai văn bản “Đồng chí” và “Bài thơ về tiểu đổi xe không kính</a:t>
            </a:r>
            <a:r>
              <a:rPr lang="vi-VN" dirty="0" smtClean="0">
                <a:solidFill>
                  <a:schemeClr val="accent3">
                    <a:lumMod val="50000"/>
                  </a:schemeClr>
                </a:solidFill>
              </a:rPr>
              <a:t>” </a:t>
            </a:r>
            <a:r>
              <a:rPr lang="vi-VN" sz="2400" dirty="0" smtClean="0">
                <a:solidFill>
                  <a:schemeClr val="accent3">
                    <a:lumMod val="50000"/>
                  </a:schemeClr>
                </a:solidFill>
                <a:latin typeface="+mj-lt"/>
              </a:rPr>
              <a:t>cùng viết về đề tài người lính:</a:t>
            </a:r>
          </a:p>
          <a:p>
            <a:pPr>
              <a:buFont typeface="Arial" pitchFamily="34" charset="0"/>
              <a:buChar char="•"/>
            </a:pPr>
            <a:r>
              <a:rPr lang="vi-VN" sz="2400" dirty="0" smtClean="0">
                <a:solidFill>
                  <a:schemeClr val="accent3">
                    <a:lumMod val="50000"/>
                  </a:schemeClr>
                </a:solidFill>
                <a:latin typeface="+mj-lt"/>
              </a:rPr>
              <a:t> Với bài thơ “Đồng chí”, Chính Hữu đã khắc họa hình ảnh người lính mộc mạc và giản dị. Họ đều có chung hoàn cảnh xuất thân, chung lí tưởng và nhiệm vụ chiến đấu, cùng trải qua nhiều khó khăn, thiếu thốn. Chính sự đồng cảm đó đã giúp các anh sát cánh bên nhau, cùng nhau chiến đấu và trở thành những người bạn tri kỉ của nhau. Thật đáng khâm phục tinh thần chiến đấu, sẵn sàng hi sinh và đương đầu với kẻ thù của những người lính:</a:t>
            </a:r>
            <a:endParaRPr lang="vi-VN" sz="2400" dirty="0">
              <a:solidFill>
                <a:schemeClr val="accent3">
                  <a:lumMod val="50000"/>
                </a:schemeClr>
              </a:solidFill>
              <a:latin typeface="+mj-lt"/>
            </a:endParaRPr>
          </a:p>
        </p:txBody>
      </p:sp>
    </p:spTree>
  </p:cSld>
  <p:clrMapOvr>
    <a:masterClrMapping/>
  </p:clrMapOvr>
  <p:transition>
    <p:strips dir="l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귀여운 병아리 만화 일러스트 테두리 그림 테두리, 동물, 국경, 간단한 테두리 PNG 일러스트 및 PSD 이미지 무료 다운로드 -  Pngtre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1285852" y="785794"/>
            <a:ext cx="5214974" cy="2585323"/>
          </a:xfrm>
          <a:prstGeom prst="rect">
            <a:avLst/>
          </a:prstGeom>
        </p:spPr>
        <p:txBody>
          <a:bodyPr wrap="square">
            <a:spAutoFit/>
          </a:bodyPr>
          <a:lstStyle/>
          <a:p>
            <a:r>
              <a:rPr lang="vi-VN" sz="3600" i="1" dirty="0" smtClean="0">
                <a:solidFill>
                  <a:srgbClr val="FFCC00"/>
                </a:solidFill>
                <a:latin typeface="+mj-lt"/>
              </a:rPr>
              <a:t>“Áo </a:t>
            </a:r>
            <a:r>
              <a:rPr lang="vi-VN" sz="3600" i="1" dirty="0" smtClean="0">
                <a:solidFill>
                  <a:srgbClr val="FFCC00"/>
                </a:solidFill>
                <a:latin typeface="+mj-lt"/>
              </a:rPr>
              <a:t>anh rách vai</a:t>
            </a:r>
            <a:br>
              <a:rPr lang="vi-VN" sz="3600" i="1" dirty="0" smtClean="0">
                <a:solidFill>
                  <a:srgbClr val="FFCC00"/>
                </a:solidFill>
                <a:latin typeface="+mj-lt"/>
              </a:rPr>
            </a:br>
            <a:r>
              <a:rPr lang="vi-VN" sz="3600" i="1" dirty="0" smtClean="0">
                <a:solidFill>
                  <a:srgbClr val="FFCC00"/>
                </a:solidFill>
                <a:latin typeface="+mj-lt"/>
              </a:rPr>
              <a:t>  Quần </a:t>
            </a:r>
            <a:r>
              <a:rPr lang="vi-VN" sz="3600" i="1" dirty="0" smtClean="0">
                <a:solidFill>
                  <a:srgbClr val="FFCC00"/>
                </a:solidFill>
                <a:latin typeface="+mj-lt"/>
              </a:rPr>
              <a:t>tôi có vài mảnh vá</a:t>
            </a:r>
            <a:br>
              <a:rPr lang="vi-VN" sz="3600" i="1" dirty="0" smtClean="0">
                <a:solidFill>
                  <a:srgbClr val="FFCC00"/>
                </a:solidFill>
                <a:latin typeface="+mj-lt"/>
              </a:rPr>
            </a:br>
            <a:r>
              <a:rPr lang="vi-VN" sz="3600" i="1" dirty="0" smtClean="0">
                <a:solidFill>
                  <a:srgbClr val="FFCC00"/>
                </a:solidFill>
                <a:latin typeface="+mj-lt"/>
              </a:rPr>
              <a:t>  Miệng </a:t>
            </a:r>
            <a:r>
              <a:rPr lang="vi-VN" sz="3600" i="1" dirty="0" smtClean="0">
                <a:solidFill>
                  <a:srgbClr val="FFCC00"/>
                </a:solidFill>
                <a:latin typeface="+mj-lt"/>
              </a:rPr>
              <a:t>cười buốt giá</a:t>
            </a:r>
            <a:br>
              <a:rPr lang="vi-VN" sz="3600" i="1" dirty="0" smtClean="0">
                <a:solidFill>
                  <a:srgbClr val="FFCC00"/>
                </a:solidFill>
                <a:latin typeface="+mj-lt"/>
              </a:rPr>
            </a:br>
            <a:r>
              <a:rPr lang="vi-VN" sz="3600" i="1" dirty="0" smtClean="0">
                <a:solidFill>
                  <a:srgbClr val="FFCC00"/>
                </a:solidFill>
                <a:latin typeface="+mj-lt"/>
              </a:rPr>
              <a:t>  Chân </a:t>
            </a:r>
            <a:r>
              <a:rPr lang="vi-VN" sz="3600" i="1" dirty="0" smtClean="0">
                <a:solidFill>
                  <a:srgbClr val="FFCC00"/>
                </a:solidFill>
                <a:latin typeface="+mj-lt"/>
              </a:rPr>
              <a:t>không </a:t>
            </a:r>
            <a:r>
              <a:rPr lang="vi-VN" sz="3600" i="1" dirty="0" smtClean="0">
                <a:solidFill>
                  <a:srgbClr val="FFCC00"/>
                </a:solidFill>
                <a:latin typeface="+mj-lt"/>
              </a:rPr>
              <a:t>giày.”</a:t>
            </a:r>
            <a:r>
              <a:rPr lang="vi-VN" i="1" dirty="0" smtClean="0">
                <a:solidFill>
                  <a:srgbClr val="FFCC00"/>
                </a:solidFill>
              </a:rPr>
              <a:t/>
            </a:r>
            <a:br>
              <a:rPr lang="vi-VN" i="1" dirty="0" smtClean="0">
                <a:solidFill>
                  <a:srgbClr val="FFCC00"/>
                </a:solidFill>
              </a:rPr>
            </a:br>
            <a:endParaRPr lang="vi-VN" dirty="0">
              <a:solidFill>
                <a:srgbClr val="FFCC00"/>
              </a:solidFill>
            </a:endParaRPr>
          </a:p>
        </p:txBody>
      </p:sp>
      <p:sp>
        <p:nvSpPr>
          <p:cNvPr id="5" name="TextBox 4"/>
          <p:cNvSpPr txBox="1"/>
          <p:nvPr/>
        </p:nvSpPr>
        <p:spPr>
          <a:xfrm>
            <a:off x="1142976" y="3286124"/>
            <a:ext cx="7215238" cy="2246769"/>
          </a:xfrm>
          <a:prstGeom prst="rect">
            <a:avLst/>
          </a:prstGeom>
          <a:noFill/>
        </p:spPr>
        <p:txBody>
          <a:bodyPr wrap="square" rtlCol="0">
            <a:spAutoFit/>
          </a:bodyPr>
          <a:lstStyle/>
          <a:p>
            <a:r>
              <a:rPr lang="vi-VN" sz="2800" dirty="0" smtClean="0">
                <a:solidFill>
                  <a:srgbClr val="FFCC00"/>
                </a:solidFill>
                <a:latin typeface="+mj-lt"/>
              </a:rPr>
              <a:t>  =&gt; Hình tượng người lính kiên cường, dũng cảm trong cuộc kháng chiến chống Pháp đã hiện lên thật đẹp. Ngoài ra, bài thơ cũng thể hiện được tinh thần đoàn kết, tình đồng chí bền chặt của những người lính thời kháng chiến.</a:t>
            </a:r>
            <a:endParaRPr lang="vi-VN" sz="2800" dirty="0">
              <a:solidFill>
                <a:srgbClr val="FFCC00"/>
              </a:solidFill>
              <a:latin typeface="+mj-lt"/>
            </a:endParaRPr>
          </a:p>
        </p:txBody>
      </p:sp>
    </p:spTree>
  </p:cSld>
  <p:clrMapOvr>
    <a:masterClrMapping/>
  </p:clrMapOvr>
  <p:transition>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Tải +999 Hình Nền Powerpoint Cute Đẹp Nhất Năm 201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33796" name="AutoShape 4" descr="Tải +999 Hình Nền Powerpoint Cute Đẹp Nhất Năm 201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33798" name="AutoShape 6" descr="Tải +999 Hình Nền Powerpoint Cute Đẹp Nhất Năm 201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33800" name="AutoShape 8" descr="Tải +999 Hình Nền Powerpoint Cute Đẹp Nhất Năm 201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33802" name="AutoShape 10" descr="Tải +999 Hình Nền Powerpoint Cute Đẹp Nhất Năm 201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33804" name="AutoShape 12" descr="Tải +999 Hình Nền Powerpoint Cute Đẹp Nhất Năm 201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33806" name="Picture 14" descr="Tải +999 Hình Nền Powerpoint Cute Đẹp Nhất Năm 2018"/>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9" name="TextBox 8"/>
          <p:cNvSpPr txBox="1"/>
          <p:nvPr/>
        </p:nvSpPr>
        <p:spPr>
          <a:xfrm>
            <a:off x="285720" y="571480"/>
            <a:ext cx="8358246" cy="2308324"/>
          </a:xfrm>
          <a:prstGeom prst="rect">
            <a:avLst/>
          </a:prstGeom>
          <a:noFill/>
        </p:spPr>
        <p:txBody>
          <a:bodyPr wrap="square" rtlCol="0">
            <a:spAutoFit/>
          </a:bodyPr>
          <a:lstStyle/>
          <a:p>
            <a:pPr>
              <a:buFont typeface="Arial" pitchFamily="34" charset="0"/>
              <a:buChar char="•"/>
            </a:pPr>
            <a:r>
              <a:rPr lang="vi-VN" sz="2400" dirty="0" smtClean="0">
                <a:solidFill>
                  <a:srgbClr val="00CCFF"/>
                </a:solidFill>
                <a:latin typeface="+mj-lt"/>
              </a:rPr>
              <a:t> Về tác phẩm “Bài thơ về tiểu đội xe không kính” , Phạm Tiến Duật đã xây dựng hình ảnh anh bộ đội Cụ Hồ đều mang trong mình tinh thần lạc quan, vui tươi, sôi nổi. Họ hiện lên với vẻ đẹp ngang tàng, trẻ trung và bản lĩnh chiến đấu phi thường. Họ nhìn thẳng vào những gian khổ phía trước mà vượt qua một cách quyết đoán và mạnh mẽ: </a:t>
            </a:r>
            <a:endParaRPr lang="vi-VN" sz="2400" dirty="0">
              <a:solidFill>
                <a:srgbClr val="00CCFF"/>
              </a:solidFill>
              <a:latin typeface="+mj-lt"/>
            </a:endParaRPr>
          </a:p>
        </p:txBody>
      </p:sp>
      <p:sp>
        <p:nvSpPr>
          <p:cNvPr id="10" name="TextBox 9"/>
          <p:cNvSpPr txBox="1"/>
          <p:nvPr/>
        </p:nvSpPr>
        <p:spPr>
          <a:xfrm>
            <a:off x="928662" y="3071810"/>
            <a:ext cx="6122189" cy="1569660"/>
          </a:xfrm>
          <a:prstGeom prst="rect">
            <a:avLst/>
          </a:prstGeom>
          <a:noFill/>
        </p:spPr>
        <p:txBody>
          <a:bodyPr wrap="none" rtlCol="0">
            <a:spAutoFit/>
          </a:bodyPr>
          <a:lstStyle/>
          <a:p>
            <a:r>
              <a:rPr lang="vi-VN" sz="2400" dirty="0" smtClean="0">
                <a:solidFill>
                  <a:srgbClr val="00CCFF"/>
                </a:solidFill>
                <a:latin typeface="+mj-lt"/>
              </a:rPr>
              <a:t>“Không có kính không phải vì xe không có kinh</a:t>
            </a:r>
          </a:p>
          <a:p>
            <a:r>
              <a:rPr lang="vi-VN" sz="2400" dirty="0" smtClean="0">
                <a:solidFill>
                  <a:srgbClr val="00CCFF"/>
                </a:solidFill>
                <a:latin typeface="+mj-lt"/>
              </a:rPr>
              <a:t>  Bom giật bom rung kính vỡ đi rồi</a:t>
            </a:r>
          </a:p>
          <a:p>
            <a:r>
              <a:rPr lang="vi-VN" sz="2400" dirty="0" smtClean="0">
                <a:solidFill>
                  <a:srgbClr val="00CCFF"/>
                </a:solidFill>
                <a:latin typeface="+mj-lt"/>
              </a:rPr>
              <a:t>  Ung dung buồng lái ta ngồi, </a:t>
            </a:r>
          </a:p>
          <a:p>
            <a:r>
              <a:rPr lang="vi-VN" sz="2400" dirty="0" smtClean="0">
                <a:solidFill>
                  <a:srgbClr val="00CCFF"/>
                </a:solidFill>
                <a:latin typeface="+mj-lt"/>
              </a:rPr>
              <a:t>  Nhìn đất, nhìn trời, nhìn thẳng.”</a:t>
            </a:r>
            <a:endParaRPr lang="vi-VN" sz="2400" dirty="0">
              <a:solidFill>
                <a:srgbClr val="00CCFF"/>
              </a:solidFill>
              <a:latin typeface="+mj-lt"/>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ình nền Powerpoint dễ thương đẹp, đơn giản và cute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571472" y="928670"/>
            <a:ext cx="8286808" cy="4401205"/>
          </a:xfrm>
          <a:prstGeom prst="rect">
            <a:avLst/>
          </a:prstGeom>
        </p:spPr>
        <p:txBody>
          <a:bodyPr wrap="square">
            <a:spAutoFit/>
          </a:bodyPr>
          <a:lstStyle/>
          <a:p>
            <a:r>
              <a:rPr lang="vi-VN" sz="2800" i="1" dirty="0" smtClean="0">
                <a:solidFill>
                  <a:schemeClr val="accent2">
                    <a:lumMod val="75000"/>
                  </a:schemeClr>
                </a:solidFill>
                <a:latin typeface="+mj-lt"/>
              </a:rPr>
              <a:t>      “</a:t>
            </a:r>
            <a:r>
              <a:rPr lang="vi-VN" sz="2800" i="1" dirty="0" smtClean="0">
                <a:solidFill>
                  <a:schemeClr val="accent2">
                    <a:lumMod val="75000"/>
                  </a:schemeClr>
                </a:solidFill>
                <a:latin typeface="+mj-lt"/>
              </a:rPr>
              <a:t>Ôi núi thẳm rừng sâu. </a:t>
            </a:r>
          </a:p>
          <a:p>
            <a:r>
              <a:rPr lang="vi-VN" sz="2800" i="1" dirty="0" smtClean="0">
                <a:solidFill>
                  <a:schemeClr val="accent2">
                    <a:lumMod val="75000"/>
                  </a:schemeClr>
                </a:solidFill>
                <a:latin typeface="+mj-lt"/>
              </a:rPr>
              <a:t>  </a:t>
            </a:r>
            <a:r>
              <a:rPr lang="vi-VN" sz="2800" i="1" dirty="0" smtClean="0">
                <a:solidFill>
                  <a:schemeClr val="accent2">
                    <a:lumMod val="75000"/>
                  </a:schemeClr>
                </a:solidFill>
                <a:latin typeface="+mj-lt"/>
              </a:rPr>
              <a:t>      Trung </a:t>
            </a:r>
            <a:r>
              <a:rPr lang="vi-VN" sz="2800" i="1" dirty="0" smtClean="0">
                <a:solidFill>
                  <a:schemeClr val="accent2">
                    <a:lumMod val="75000"/>
                  </a:schemeClr>
                </a:solidFill>
                <a:latin typeface="+mj-lt"/>
              </a:rPr>
              <a:t>đội cũ về đâu </a:t>
            </a:r>
          </a:p>
          <a:p>
            <a:r>
              <a:rPr lang="vi-VN" sz="2800" i="1" dirty="0" smtClean="0">
                <a:solidFill>
                  <a:schemeClr val="accent2">
                    <a:lumMod val="75000"/>
                  </a:schemeClr>
                </a:solidFill>
                <a:latin typeface="+mj-lt"/>
              </a:rPr>
              <a:t>  </a:t>
            </a:r>
            <a:r>
              <a:rPr lang="vi-VN" sz="2800" i="1" dirty="0" smtClean="0">
                <a:solidFill>
                  <a:schemeClr val="accent2">
                    <a:lumMod val="75000"/>
                  </a:schemeClr>
                </a:solidFill>
                <a:latin typeface="+mj-lt"/>
              </a:rPr>
              <a:t>      Biết </a:t>
            </a:r>
            <a:r>
              <a:rPr lang="vi-VN" sz="2800" i="1" dirty="0" smtClean="0">
                <a:solidFill>
                  <a:schemeClr val="accent2">
                    <a:lumMod val="75000"/>
                  </a:schemeClr>
                </a:solidFill>
                <a:latin typeface="+mj-lt"/>
              </a:rPr>
              <a:t>chăng chiều mưa mau </a:t>
            </a:r>
          </a:p>
          <a:p>
            <a:r>
              <a:rPr lang="vi-VN" sz="2800" i="1" dirty="0" smtClean="0">
                <a:solidFill>
                  <a:schemeClr val="accent2">
                    <a:lumMod val="75000"/>
                  </a:schemeClr>
                </a:solidFill>
                <a:latin typeface="+mj-lt"/>
              </a:rPr>
              <a:t> </a:t>
            </a:r>
            <a:r>
              <a:rPr lang="vi-VN" sz="2800" i="1" dirty="0" smtClean="0">
                <a:solidFill>
                  <a:schemeClr val="accent2">
                    <a:lumMod val="75000"/>
                  </a:schemeClr>
                </a:solidFill>
                <a:latin typeface="+mj-lt"/>
              </a:rPr>
              <a:t>       </a:t>
            </a:r>
            <a:r>
              <a:rPr lang="vi-VN" sz="2800" i="1" dirty="0" smtClean="0">
                <a:solidFill>
                  <a:schemeClr val="accent2">
                    <a:lumMod val="75000"/>
                  </a:schemeClr>
                </a:solidFill>
                <a:latin typeface="+mj-lt"/>
              </a:rPr>
              <a:t>Nơi đây chăn giá ngắt </a:t>
            </a:r>
          </a:p>
          <a:p>
            <a:r>
              <a:rPr lang="vi-VN" sz="2800" i="1" dirty="0" smtClean="0">
                <a:solidFill>
                  <a:schemeClr val="accent2">
                    <a:lumMod val="75000"/>
                  </a:schemeClr>
                </a:solidFill>
                <a:latin typeface="+mj-lt"/>
              </a:rPr>
              <a:t>  </a:t>
            </a:r>
            <a:r>
              <a:rPr lang="vi-VN" sz="2800" i="1" dirty="0" smtClean="0">
                <a:solidFill>
                  <a:schemeClr val="accent2">
                    <a:lumMod val="75000"/>
                  </a:schemeClr>
                </a:solidFill>
                <a:latin typeface="+mj-lt"/>
              </a:rPr>
              <a:t>      Nhớ </a:t>
            </a:r>
            <a:r>
              <a:rPr lang="vi-VN" sz="2800" i="1" dirty="0" smtClean="0">
                <a:solidFill>
                  <a:schemeClr val="accent2">
                    <a:lumMod val="75000"/>
                  </a:schemeClr>
                </a:solidFill>
                <a:latin typeface="+mj-lt"/>
              </a:rPr>
              <a:t>cái rét ban đầu </a:t>
            </a:r>
          </a:p>
          <a:p>
            <a:r>
              <a:rPr lang="vi-VN" sz="2800" i="1" dirty="0" smtClean="0">
                <a:solidFill>
                  <a:schemeClr val="accent2">
                    <a:lumMod val="75000"/>
                  </a:schemeClr>
                </a:solidFill>
                <a:latin typeface="+mj-lt"/>
              </a:rPr>
              <a:t>  </a:t>
            </a:r>
            <a:r>
              <a:rPr lang="vi-VN" sz="2800" i="1" dirty="0" smtClean="0">
                <a:solidFill>
                  <a:schemeClr val="accent2">
                    <a:lumMod val="75000"/>
                  </a:schemeClr>
                </a:solidFill>
                <a:latin typeface="+mj-lt"/>
              </a:rPr>
              <a:t>      Thấm </a:t>
            </a:r>
            <a:r>
              <a:rPr lang="vi-VN" sz="2800" i="1" dirty="0" smtClean="0">
                <a:solidFill>
                  <a:schemeClr val="accent2">
                    <a:lumMod val="75000"/>
                  </a:schemeClr>
                </a:solidFill>
                <a:latin typeface="+mj-lt"/>
              </a:rPr>
              <a:t>mối tình Việt Bắc...”</a:t>
            </a:r>
          </a:p>
          <a:p>
            <a:r>
              <a:rPr lang="vi-VN" sz="2800" i="1" dirty="0" smtClean="0">
                <a:latin typeface="+mj-lt"/>
              </a:rPr>
              <a:t>                            </a:t>
            </a:r>
            <a:r>
              <a:rPr lang="vi-VN" sz="2800" i="1" dirty="0" smtClean="0">
                <a:solidFill>
                  <a:schemeClr val="accent2">
                    <a:lumMod val="75000"/>
                  </a:schemeClr>
                </a:solidFill>
                <a:latin typeface="+mj-lt"/>
              </a:rPr>
              <a:t>“Chiều mưa đường số 5” </a:t>
            </a:r>
            <a:r>
              <a:rPr lang="vi-VN" sz="2800" dirty="0" smtClean="0">
                <a:solidFill>
                  <a:schemeClr val="accent2">
                    <a:lumMod val="75000"/>
                  </a:schemeClr>
                </a:solidFill>
                <a:latin typeface="+mj-lt"/>
              </a:rPr>
              <a:t>- Chính </a:t>
            </a:r>
            <a:r>
              <a:rPr lang="vi-VN" sz="2800" dirty="0" smtClean="0">
                <a:solidFill>
                  <a:schemeClr val="accent2">
                    <a:lumMod val="75000"/>
                  </a:schemeClr>
                </a:solidFill>
                <a:latin typeface="+mj-lt"/>
              </a:rPr>
              <a:t>Hữu</a:t>
            </a:r>
          </a:p>
          <a:p>
            <a:endParaRPr lang="vi-VN" sz="2800" dirty="0" smtClean="0">
              <a:solidFill>
                <a:schemeClr val="accent2">
                  <a:lumMod val="75000"/>
                </a:schemeClr>
              </a:solidFill>
              <a:latin typeface="+mj-lt"/>
            </a:endParaRPr>
          </a:p>
          <a:p>
            <a:r>
              <a:rPr lang="vi-VN" sz="2800" dirty="0" smtClean="0">
                <a:solidFill>
                  <a:schemeClr val="accent2">
                    <a:lumMod val="75000"/>
                  </a:schemeClr>
                </a:solidFill>
                <a:latin typeface="+mj-lt"/>
              </a:rPr>
              <a:t>     =&gt; Đoạn thơ đã thể hiện được sự hy sinh cao quý của các anh bộ đội Cụ Hồ trong các cuộc kháng chiến.</a:t>
            </a:r>
            <a:endParaRPr lang="vi-VN" sz="2800" dirty="0">
              <a:solidFill>
                <a:schemeClr val="accent2">
                  <a:lumMod val="75000"/>
                </a:schemeClr>
              </a:solidFill>
              <a:latin typeface="+mj-lt"/>
            </a:endParaRPr>
          </a:p>
        </p:txBody>
      </p:sp>
      <p:sp>
        <p:nvSpPr>
          <p:cNvPr id="4" name="TextBox 3"/>
          <p:cNvSpPr txBox="1"/>
          <p:nvPr/>
        </p:nvSpPr>
        <p:spPr>
          <a:xfrm>
            <a:off x="214282" y="285728"/>
            <a:ext cx="8945077" cy="523220"/>
          </a:xfrm>
          <a:prstGeom prst="rect">
            <a:avLst/>
          </a:prstGeom>
          <a:noFill/>
        </p:spPr>
        <p:txBody>
          <a:bodyPr wrap="none" rtlCol="0">
            <a:spAutoFit/>
          </a:bodyPr>
          <a:lstStyle/>
          <a:p>
            <a:pPr>
              <a:buFont typeface="Arial" pitchFamily="34" charset="0"/>
              <a:buChar char="•"/>
            </a:pPr>
            <a:r>
              <a:rPr lang="vi-VN" sz="2800" dirty="0" smtClean="0">
                <a:solidFill>
                  <a:schemeClr val="accent2">
                    <a:lumMod val="75000"/>
                  </a:schemeClr>
                </a:solidFill>
                <a:latin typeface="+mj-lt"/>
              </a:rPr>
              <a:t> Ngoài ra, cũng còn rất nhiều bài thơ viết về người lính như:</a:t>
            </a:r>
            <a:endParaRPr lang="vi-VN" sz="2800" dirty="0">
              <a:solidFill>
                <a:schemeClr val="accent2">
                  <a:lumMod val="75000"/>
                </a:schemeClr>
              </a:solidFill>
              <a:latin typeface="+mj-lt"/>
            </a:endParaRPr>
          </a:p>
        </p:txBody>
      </p:sp>
    </p:spTree>
  </p:cSld>
  <p:clrMapOvr>
    <a:masterClrMapping/>
  </p:clrMapOvr>
  <p:transition>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50+ Hình nền Powerpoint ngộ nghĩnh, đáng yêu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571472" y="785794"/>
            <a:ext cx="5692520" cy="523220"/>
          </a:xfrm>
          <a:prstGeom prst="rect">
            <a:avLst/>
          </a:prstGeom>
          <a:noFill/>
        </p:spPr>
        <p:txBody>
          <a:bodyPr wrap="none" rtlCol="0">
            <a:spAutoFit/>
          </a:bodyPr>
          <a:lstStyle/>
          <a:p>
            <a:r>
              <a:rPr lang="vi-VN" sz="2800" dirty="0" smtClean="0">
                <a:latin typeface="+mj-lt"/>
              </a:rPr>
              <a:t>Hay như nhà thơ Tố Hữu đã từng viết:</a:t>
            </a:r>
            <a:endParaRPr lang="vi-VN" sz="2800" dirty="0">
              <a:latin typeface="+mj-lt"/>
            </a:endParaRPr>
          </a:p>
        </p:txBody>
      </p:sp>
      <p:sp>
        <p:nvSpPr>
          <p:cNvPr id="4" name="Rectangle 3"/>
          <p:cNvSpPr/>
          <p:nvPr/>
        </p:nvSpPr>
        <p:spPr>
          <a:xfrm>
            <a:off x="1142976" y="1714488"/>
            <a:ext cx="6929486" cy="2246769"/>
          </a:xfrm>
          <a:prstGeom prst="rect">
            <a:avLst/>
          </a:prstGeom>
        </p:spPr>
        <p:txBody>
          <a:bodyPr wrap="square">
            <a:spAutoFit/>
          </a:bodyPr>
          <a:lstStyle/>
          <a:p>
            <a:r>
              <a:rPr lang="vi-VN" sz="2800" dirty="0" smtClean="0">
                <a:latin typeface="+mj-lt"/>
              </a:rPr>
              <a:t>“Kính </a:t>
            </a:r>
            <a:r>
              <a:rPr lang="vi-VN" sz="2800" dirty="0" smtClean="0">
                <a:latin typeface="+mj-lt"/>
              </a:rPr>
              <a:t>chào Anh, con người đẹp nhất!</a:t>
            </a:r>
            <a:br>
              <a:rPr lang="vi-VN" sz="2800" dirty="0" smtClean="0">
                <a:latin typeface="+mj-lt"/>
              </a:rPr>
            </a:br>
            <a:r>
              <a:rPr lang="vi-VN" sz="2800" dirty="0" smtClean="0">
                <a:latin typeface="+mj-lt"/>
              </a:rPr>
              <a:t>  Lịch </a:t>
            </a:r>
            <a:r>
              <a:rPr lang="vi-VN" sz="2800" dirty="0" smtClean="0">
                <a:latin typeface="+mj-lt"/>
              </a:rPr>
              <a:t>sử hôn Anh, chàng trai chân đất</a:t>
            </a:r>
            <a:br>
              <a:rPr lang="vi-VN" sz="2800" dirty="0" smtClean="0">
                <a:latin typeface="+mj-lt"/>
              </a:rPr>
            </a:br>
            <a:r>
              <a:rPr lang="vi-VN" sz="2800" dirty="0" smtClean="0">
                <a:latin typeface="+mj-lt"/>
              </a:rPr>
              <a:t>  Sống </a:t>
            </a:r>
            <a:r>
              <a:rPr lang="vi-VN" sz="2800" dirty="0" smtClean="0">
                <a:latin typeface="+mj-lt"/>
              </a:rPr>
              <a:t>hiên ngang, bất khuất trên đời</a:t>
            </a:r>
            <a:br>
              <a:rPr lang="vi-VN" sz="2800" dirty="0" smtClean="0">
                <a:latin typeface="+mj-lt"/>
              </a:rPr>
            </a:br>
            <a:r>
              <a:rPr lang="vi-VN" sz="2800" dirty="0" smtClean="0">
                <a:latin typeface="+mj-lt"/>
              </a:rPr>
              <a:t>  Như </a:t>
            </a:r>
            <a:r>
              <a:rPr lang="vi-VN" sz="2800" dirty="0" smtClean="0">
                <a:latin typeface="+mj-lt"/>
              </a:rPr>
              <a:t>Thạch Sanh của thế kỷ hai </a:t>
            </a:r>
            <a:r>
              <a:rPr lang="vi-VN" sz="2800" dirty="0" smtClean="0">
                <a:latin typeface="+mj-lt"/>
              </a:rPr>
              <a:t>mươi”</a:t>
            </a:r>
          </a:p>
          <a:p>
            <a:r>
              <a:rPr lang="vi-VN" sz="2800" dirty="0" smtClean="0">
                <a:latin typeface="+mj-lt"/>
              </a:rPr>
              <a:t> </a:t>
            </a:r>
            <a:r>
              <a:rPr lang="vi-VN" sz="2800" dirty="0" smtClean="0">
                <a:latin typeface="+mj-lt"/>
              </a:rPr>
              <a:t>                                          (“Bài ca xuân 68”)</a:t>
            </a:r>
            <a:endParaRPr lang="vi-VN" sz="2800" dirty="0">
              <a:latin typeface="+mj-lt"/>
            </a:endParaRPr>
          </a:p>
        </p:txBody>
      </p:sp>
    </p:spTree>
  </p:cSld>
  <p:clrMapOvr>
    <a:masterClrMapping/>
  </p:clrMapOvr>
  <p:transition>
    <p:spli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litter Graphics: the community for graphics enthusiasts!"/>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428596" y="285728"/>
            <a:ext cx="4097597" cy="1323439"/>
          </a:xfrm>
          <a:prstGeom prst="rect">
            <a:avLst/>
          </a:prstGeom>
          <a:noFill/>
        </p:spPr>
        <p:txBody>
          <a:bodyPr wrap="none" rtlCol="0">
            <a:spAutoFit/>
          </a:bodyPr>
          <a:lstStyle/>
          <a:p>
            <a:r>
              <a:rPr lang="vi-VN" sz="8000" b="1" i="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mj-lt"/>
              </a:rPr>
              <a:t>Nhóm 4:</a:t>
            </a:r>
            <a:endParaRPr lang="vi-VN" sz="8000" b="1" i="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mj-lt"/>
            </a:endParaRPr>
          </a:p>
        </p:txBody>
      </p:sp>
      <p:sp>
        <p:nvSpPr>
          <p:cNvPr id="4" name="TextBox 3"/>
          <p:cNvSpPr txBox="1"/>
          <p:nvPr/>
        </p:nvSpPr>
        <p:spPr>
          <a:xfrm>
            <a:off x="0" y="2357430"/>
            <a:ext cx="9278502" cy="1569660"/>
          </a:xfrm>
          <a:prstGeom prst="rect">
            <a:avLst/>
          </a:prstGeom>
          <a:noFill/>
        </p:spPr>
        <p:txBody>
          <a:bodyPr wrap="none" rtlCol="0">
            <a:spAutoFit/>
          </a:bodyPr>
          <a:lstStyle/>
          <a:p>
            <a:pPr algn="ctr"/>
            <a:r>
              <a:rPr lang="vi-VN" sz="4800" b="1" i="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mj-lt"/>
              </a:rPr>
              <a:t>Hoạt động trải nghiệm sáng tạo:</a:t>
            </a:r>
          </a:p>
          <a:p>
            <a:pPr algn="ctr"/>
            <a:r>
              <a:rPr lang="vi-VN" sz="4800" b="1" i="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mj-lt"/>
              </a:rPr>
              <a:t>“Người lính trong mắt em”.</a:t>
            </a:r>
            <a:endParaRPr lang="vi-VN" sz="4800" b="1" i="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mj-lt"/>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hristmas clipart backgrounds fre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214282" y="714356"/>
            <a:ext cx="8358246" cy="3970318"/>
          </a:xfrm>
          <a:prstGeom prst="rect">
            <a:avLst/>
          </a:prstGeom>
        </p:spPr>
        <p:txBody>
          <a:bodyPr wrap="square">
            <a:spAutoFit/>
          </a:bodyPr>
          <a:lstStyle/>
          <a:p>
            <a:r>
              <a:rPr lang="vi-VN" sz="2800" dirty="0" smtClean="0">
                <a:latin typeface="+mj-lt"/>
              </a:rPr>
              <a:t>Hay như trong bài thơ “Ta đi tới”, Tố Hữu đã viết:</a:t>
            </a:r>
          </a:p>
          <a:p>
            <a:r>
              <a:rPr lang="vi-VN" sz="2800" dirty="0" smtClean="0">
                <a:latin typeface="+mj-lt"/>
              </a:rPr>
              <a:t>        "</a:t>
            </a:r>
            <a:r>
              <a:rPr lang="vi-VN" sz="2800" dirty="0" smtClean="0">
                <a:latin typeface="+mj-lt"/>
              </a:rPr>
              <a:t>Ta đi tới trên đường ta bước tiếp </a:t>
            </a:r>
          </a:p>
          <a:p>
            <a:r>
              <a:rPr lang="vi-VN" sz="2800" dirty="0" smtClean="0">
                <a:latin typeface="+mj-lt"/>
              </a:rPr>
              <a:t>  </a:t>
            </a:r>
            <a:r>
              <a:rPr lang="vi-VN" sz="2800" dirty="0" smtClean="0">
                <a:latin typeface="+mj-lt"/>
              </a:rPr>
              <a:t>        Rắn </a:t>
            </a:r>
            <a:r>
              <a:rPr lang="vi-VN" sz="2800" dirty="0" smtClean="0">
                <a:latin typeface="+mj-lt"/>
              </a:rPr>
              <a:t>như thép,vững như đồng </a:t>
            </a:r>
          </a:p>
          <a:p>
            <a:r>
              <a:rPr lang="vi-VN" sz="2800" dirty="0" smtClean="0">
                <a:latin typeface="+mj-lt"/>
              </a:rPr>
              <a:t>  </a:t>
            </a:r>
            <a:r>
              <a:rPr lang="vi-VN" sz="2800" dirty="0" smtClean="0">
                <a:latin typeface="+mj-lt"/>
              </a:rPr>
              <a:t>        Đội </a:t>
            </a:r>
            <a:r>
              <a:rPr lang="vi-VN" sz="2800" dirty="0" smtClean="0">
                <a:latin typeface="+mj-lt"/>
              </a:rPr>
              <a:t>ngũ ta trùng trùng điệp điệp </a:t>
            </a:r>
          </a:p>
          <a:p>
            <a:r>
              <a:rPr lang="vi-VN" sz="2800" dirty="0" smtClean="0">
                <a:latin typeface="+mj-lt"/>
              </a:rPr>
              <a:t>  </a:t>
            </a:r>
            <a:r>
              <a:rPr lang="vi-VN" sz="2800" dirty="0" smtClean="0">
                <a:latin typeface="+mj-lt"/>
              </a:rPr>
              <a:t>        Cao </a:t>
            </a:r>
            <a:r>
              <a:rPr lang="vi-VN" sz="2800" dirty="0" smtClean="0">
                <a:latin typeface="+mj-lt"/>
              </a:rPr>
              <a:t>như núi,dài như sông </a:t>
            </a:r>
          </a:p>
          <a:p>
            <a:r>
              <a:rPr lang="vi-VN" sz="2800" dirty="0" smtClean="0">
                <a:latin typeface="+mj-lt"/>
              </a:rPr>
              <a:t>  </a:t>
            </a:r>
            <a:r>
              <a:rPr lang="vi-VN" sz="2800" dirty="0" smtClean="0">
                <a:latin typeface="+mj-lt"/>
              </a:rPr>
              <a:t>        Chí </a:t>
            </a:r>
            <a:r>
              <a:rPr lang="vi-VN" sz="2800" dirty="0" smtClean="0">
                <a:latin typeface="+mj-lt"/>
              </a:rPr>
              <a:t>ta lớn như biển Đông trước mặt" </a:t>
            </a:r>
          </a:p>
          <a:p>
            <a:r>
              <a:rPr lang="vi-VN" sz="2800" dirty="0" smtClean="0">
                <a:latin typeface="+mj-lt"/>
              </a:rPr>
              <a:t>                                                       </a:t>
            </a:r>
            <a:r>
              <a:rPr lang="vi-VN" sz="2800" dirty="0" smtClean="0">
                <a:latin typeface="+mj-lt"/>
              </a:rPr>
              <a:t>    </a:t>
            </a:r>
            <a:r>
              <a:rPr lang="vi-VN" sz="2800" dirty="0" smtClean="0">
                <a:latin typeface="+mj-lt"/>
              </a:rPr>
              <a:t>- Tố Hữu - </a:t>
            </a:r>
          </a:p>
          <a:p>
            <a:r>
              <a:rPr lang="vi-VN" sz="2800" dirty="0" smtClean="0">
                <a:latin typeface="+mj-lt"/>
              </a:rPr>
              <a:t>     =&gt; Ý chí chiến đấy quyết tâm,lòng dũng cảm của người lính.</a:t>
            </a:r>
            <a:endParaRPr lang="vi-VN" sz="2800" dirty="0">
              <a:latin typeface="+mj-lt"/>
            </a:endParaRPr>
          </a:p>
        </p:txBody>
      </p:sp>
    </p:spTree>
  </p:cSld>
  <p:clrMapOvr>
    <a:masterClrMapping/>
  </p:clrMapOvr>
  <p:transition>
    <p:split orient="vert"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Hình nền Powerpoint đẹp"/>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3" name="Rectangle 2"/>
          <p:cNvSpPr/>
          <p:nvPr/>
        </p:nvSpPr>
        <p:spPr>
          <a:xfrm>
            <a:off x="785786" y="2071678"/>
            <a:ext cx="7358114" cy="3416320"/>
          </a:xfrm>
          <a:prstGeom prst="rect">
            <a:avLst/>
          </a:prstGeom>
        </p:spPr>
        <p:txBody>
          <a:bodyPr wrap="square">
            <a:spAutoFit/>
          </a:bodyPr>
          <a:lstStyle/>
          <a:p>
            <a:pPr algn="ctr"/>
            <a:r>
              <a:rPr lang="vi-VN" sz="5400" b="1" i="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mj-lt"/>
              </a:rPr>
              <a:t>Cảm ơn cô và các bạn đã lắng nghe bài thuyết trình của nhóm em</a:t>
            </a:r>
            <a:endParaRPr lang="vi-VN" sz="5400" b="1" i="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mj-lt"/>
            </a:endParaRPr>
          </a:p>
        </p:txBody>
      </p:sp>
    </p:spTree>
  </p:cSld>
  <p:clrMapOvr>
    <a:masterClrMapping/>
  </p:clrMapOvr>
  <p:transition>
    <p:push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ình nền Powerpoint 3D, background PP đơn giản, đẹp, cute - META.v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714348" y="1714488"/>
            <a:ext cx="7500990" cy="2862322"/>
          </a:xfrm>
          <a:prstGeom prst="rect">
            <a:avLst/>
          </a:prstGeom>
          <a:noFill/>
        </p:spPr>
        <p:txBody>
          <a:bodyPr wrap="square" rtlCol="0">
            <a:spAutoFit/>
          </a:bodyPr>
          <a:lstStyle/>
          <a:p>
            <a:pPr algn="ctr"/>
            <a:r>
              <a:rPr lang="vi-VN" sz="6000" b="1" i="1" dirty="0" smtClean="0">
                <a:solidFill>
                  <a:srgbClr val="FF9900"/>
                </a:solidFill>
                <a:latin typeface="+mj-lt"/>
              </a:rPr>
              <a:t>Những nét tiêu biểu của người lính qua các thời kì:</a:t>
            </a:r>
            <a:endParaRPr lang="vi-VN" sz="6000" b="1" i="1" dirty="0">
              <a:solidFill>
                <a:srgbClr val="FF9900"/>
              </a:solidFill>
              <a:latin typeface="+mj-lt"/>
            </a:endParaRPr>
          </a:p>
        </p:txBody>
      </p:sp>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 nh nn powerpoint p - fondos de pantalla - 1600x1200 - WallpaperTi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1000100" y="571480"/>
            <a:ext cx="5020413" cy="523220"/>
          </a:xfrm>
          <a:prstGeom prst="rect">
            <a:avLst/>
          </a:prstGeom>
          <a:noFill/>
        </p:spPr>
        <p:txBody>
          <a:bodyPr wrap="none" rtlCol="0">
            <a:spAutoFit/>
          </a:bodyPr>
          <a:lstStyle/>
          <a:p>
            <a:pPr>
              <a:buFont typeface="Wingdings" pitchFamily="2" charset="2"/>
              <a:buChar char="v"/>
            </a:pPr>
            <a:r>
              <a:rPr lang="vi-VN" sz="2800" b="1" i="1" dirty="0" smtClean="0">
                <a:solidFill>
                  <a:srgbClr val="0070C0"/>
                </a:solidFill>
                <a:latin typeface="+mj-lt"/>
              </a:rPr>
              <a:t> Trong các cuộc kháng chiến :</a:t>
            </a:r>
            <a:endParaRPr lang="vi-VN" sz="2800" b="1" i="1" dirty="0">
              <a:solidFill>
                <a:srgbClr val="0070C0"/>
              </a:solidFill>
              <a:latin typeface="+mj-lt"/>
            </a:endParaRPr>
          </a:p>
        </p:txBody>
      </p:sp>
      <p:sp>
        <p:nvSpPr>
          <p:cNvPr id="6" name="Rectangle 5"/>
          <p:cNvSpPr/>
          <p:nvPr/>
        </p:nvSpPr>
        <p:spPr>
          <a:xfrm>
            <a:off x="428596" y="1000108"/>
            <a:ext cx="8358246" cy="5078313"/>
          </a:xfrm>
          <a:prstGeom prst="rect">
            <a:avLst/>
          </a:prstGeom>
        </p:spPr>
        <p:txBody>
          <a:bodyPr wrap="square">
            <a:spAutoFit/>
          </a:bodyPr>
          <a:lstStyle/>
          <a:p>
            <a:pPr fontAlgn="base"/>
            <a:r>
              <a:rPr lang="vi-VN" sz="2400" dirty="0" smtClean="0">
                <a:solidFill>
                  <a:schemeClr val="accent4">
                    <a:lumMod val="75000"/>
                  </a:schemeClr>
                </a:solidFill>
                <a:latin typeface="+mj-lt"/>
              </a:rPr>
              <a:t>     Tối ngày 19-12-1946, Chủ tịch Hồ Chí Minh thay mặt Trung ương Đảng và Chính phủ ra </a:t>
            </a:r>
            <a:r>
              <a:rPr lang="vi-VN" sz="2400" i="1" dirty="0" smtClean="0">
                <a:solidFill>
                  <a:schemeClr val="accent4">
                    <a:lumMod val="75000"/>
                  </a:schemeClr>
                </a:solidFill>
                <a:latin typeface="+mj-lt"/>
              </a:rPr>
              <a:t>“Lời kêu gọi toàn quốc kháng chiến”</a:t>
            </a:r>
            <a:r>
              <a:rPr lang="vi-VN" sz="2400" dirty="0" smtClean="0">
                <a:solidFill>
                  <a:schemeClr val="accent4">
                    <a:lumMod val="75000"/>
                  </a:schemeClr>
                </a:solidFill>
                <a:latin typeface="+mj-lt"/>
              </a:rPr>
              <a:t>:</a:t>
            </a:r>
            <a:endParaRPr lang="vi-VN" sz="2400" i="1" dirty="0">
              <a:solidFill>
                <a:schemeClr val="accent4">
                  <a:lumMod val="75000"/>
                </a:schemeClr>
              </a:solidFill>
              <a:latin typeface="+mj-lt"/>
            </a:endParaRPr>
          </a:p>
          <a:p>
            <a:pPr fontAlgn="base"/>
            <a:r>
              <a:rPr lang="vi-VN" sz="2400" i="1" dirty="0" smtClean="0">
                <a:solidFill>
                  <a:schemeClr val="accent4">
                    <a:lumMod val="75000"/>
                  </a:schemeClr>
                </a:solidFill>
                <a:latin typeface="+mj-lt"/>
              </a:rPr>
              <a:t>“...Hỡi </a:t>
            </a:r>
            <a:r>
              <a:rPr lang="vi-VN" sz="2400" i="1" dirty="0">
                <a:solidFill>
                  <a:schemeClr val="accent4">
                    <a:lumMod val="75000"/>
                  </a:schemeClr>
                </a:solidFill>
                <a:latin typeface="+mj-lt"/>
              </a:rPr>
              <a:t>đồng </a:t>
            </a:r>
            <a:r>
              <a:rPr lang="vi-VN" sz="2400" i="1" dirty="0" smtClean="0">
                <a:solidFill>
                  <a:schemeClr val="accent4">
                    <a:lumMod val="75000"/>
                  </a:schemeClr>
                </a:solidFill>
                <a:latin typeface="+mj-lt"/>
              </a:rPr>
              <a:t>bào !</a:t>
            </a:r>
            <a:endParaRPr lang="vi-VN" sz="2400" i="1" dirty="0">
              <a:solidFill>
                <a:schemeClr val="accent4">
                  <a:lumMod val="75000"/>
                </a:schemeClr>
              </a:solidFill>
              <a:latin typeface="+mj-lt"/>
            </a:endParaRPr>
          </a:p>
          <a:p>
            <a:pPr fontAlgn="base"/>
            <a:r>
              <a:rPr lang="vi-VN" sz="2400" i="1" dirty="0" smtClean="0">
                <a:solidFill>
                  <a:schemeClr val="accent4">
                    <a:lumMod val="75000"/>
                  </a:schemeClr>
                </a:solidFill>
                <a:latin typeface="+mj-lt"/>
              </a:rPr>
              <a:t>Chúng </a:t>
            </a:r>
            <a:r>
              <a:rPr lang="vi-VN" sz="2400" i="1" dirty="0">
                <a:solidFill>
                  <a:schemeClr val="accent4">
                    <a:lumMod val="75000"/>
                  </a:schemeClr>
                </a:solidFill>
                <a:latin typeface="+mj-lt"/>
              </a:rPr>
              <a:t>ta phải đứng </a:t>
            </a:r>
            <a:r>
              <a:rPr lang="vi-VN" sz="2400" i="1" dirty="0" smtClean="0">
                <a:solidFill>
                  <a:schemeClr val="accent4">
                    <a:lumMod val="75000"/>
                  </a:schemeClr>
                </a:solidFill>
                <a:latin typeface="+mj-lt"/>
              </a:rPr>
              <a:t>lên !</a:t>
            </a:r>
            <a:endParaRPr lang="vi-VN" sz="2400" i="1" dirty="0">
              <a:solidFill>
                <a:schemeClr val="accent4">
                  <a:lumMod val="75000"/>
                </a:schemeClr>
              </a:solidFill>
              <a:latin typeface="+mj-lt"/>
            </a:endParaRPr>
          </a:p>
          <a:p>
            <a:pPr fontAlgn="base"/>
            <a:r>
              <a:rPr lang="vi-VN" sz="2400" i="1" dirty="0" smtClean="0">
                <a:solidFill>
                  <a:schemeClr val="accent4">
                    <a:lumMod val="75000"/>
                  </a:schemeClr>
                </a:solidFill>
                <a:latin typeface="+mj-lt"/>
              </a:rPr>
              <a:t>Bất </a:t>
            </a:r>
            <a:r>
              <a:rPr lang="vi-VN" sz="2400" i="1" dirty="0">
                <a:solidFill>
                  <a:schemeClr val="accent4">
                    <a:lumMod val="75000"/>
                  </a:schemeClr>
                </a:solidFill>
                <a:latin typeface="+mj-lt"/>
              </a:rPr>
              <a:t>kỳ đàn ông, đàn bà, bất kỳ người già, người trẻ không chia </a:t>
            </a:r>
            <a:r>
              <a:rPr lang="vi-VN" sz="2400" i="1" dirty="0" smtClean="0">
                <a:solidFill>
                  <a:schemeClr val="accent4">
                    <a:lumMod val="75000"/>
                  </a:schemeClr>
                </a:solidFill>
                <a:latin typeface="+mj-lt"/>
              </a:rPr>
              <a:t>          tôn </a:t>
            </a:r>
            <a:r>
              <a:rPr lang="vi-VN" sz="2400" i="1" dirty="0">
                <a:solidFill>
                  <a:schemeClr val="accent4">
                    <a:lumMod val="75000"/>
                  </a:schemeClr>
                </a:solidFill>
                <a:latin typeface="+mj-lt"/>
              </a:rPr>
              <a:t>giáo, đảng phái, dân tộc. Hễ là người Việt Nam thì phải đứng </a:t>
            </a:r>
            <a:r>
              <a:rPr lang="vi-VN" sz="2400" i="1" dirty="0" smtClean="0">
                <a:solidFill>
                  <a:schemeClr val="accent4">
                    <a:lumMod val="75000"/>
                  </a:schemeClr>
                </a:solidFill>
                <a:latin typeface="+mj-lt"/>
              </a:rPr>
              <a:t>   lên </a:t>
            </a:r>
            <a:r>
              <a:rPr lang="vi-VN" sz="2400" i="1" dirty="0">
                <a:solidFill>
                  <a:schemeClr val="accent4">
                    <a:lumMod val="75000"/>
                  </a:schemeClr>
                </a:solidFill>
                <a:latin typeface="+mj-lt"/>
              </a:rPr>
              <a:t>đánh thực dân Pháp để cứu Tổ quốc. </a:t>
            </a:r>
            <a:endParaRPr lang="vi-VN" sz="2400" i="1" dirty="0" smtClean="0">
              <a:solidFill>
                <a:schemeClr val="accent4">
                  <a:lumMod val="75000"/>
                </a:schemeClr>
              </a:solidFill>
              <a:latin typeface="+mj-lt"/>
            </a:endParaRPr>
          </a:p>
          <a:p>
            <a:pPr fontAlgn="base"/>
            <a:r>
              <a:rPr lang="vi-VN" sz="2400" i="1" dirty="0" smtClean="0">
                <a:solidFill>
                  <a:schemeClr val="accent4">
                    <a:lumMod val="75000"/>
                  </a:schemeClr>
                </a:solidFill>
                <a:latin typeface="+mj-lt"/>
              </a:rPr>
              <a:t>Ai </a:t>
            </a:r>
            <a:r>
              <a:rPr lang="vi-VN" sz="2400" i="1" dirty="0">
                <a:solidFill>
                  <a:schemeClr val="accent4">
                    <a:lumMod val="75000"/>
                  </a:schemeClr>
                </a:solidFill>
                <a:latin typeface="+mj-lt"/>
              </a:rPr>
              <a:t>có súng dùng súng. Ai có gươm dùng gươm, không có gươm thì dùng cuốc, thuổng, gậy gộc. Ai cũng phải ra sức chống thực dân Pháp cứu nước</a:t>
            </a:r>
            <a:r>
              <a:rPr lang="vi-VN" sz="2400" i="1" dirty="0" smtClean="0">
                <a:solidFill>
                  <a:schemeClr val="accent4">
                    <a:lumMod val="75000"/>
                  </a:schemeClr>
                </a:solidFill>
                <a:latin typeface="+mj-lt"/>
              </a:rPr>
              <a:t>.</a:t>
            </a:r>
            <a:r>
              <a:rPr lang="vi-VN" sz="2400" i="1" dirty="0">
                <a:solidFill>
                  <a:schemeClr val="accent4">
                    <a:lumMod val="75000"/>
                  </a:schemeClr>
                </a:solidFill>
              </a:rPr>
              <a:t> </a:t>
            </a:r>
            <a:endParaRPr lang="vi-VN" sz="2400" i="1" dirty="0" smtClean="0">
              <a:solidFill>
                <a:schemeClr val="accent4">
                  <a:lumMod val="75000"/>
                </a:schemeClr>
              </a:solidFill>
            </a:endParaRPr>
          </a:p>
          <a:p>
            <a:pPr fontAlgn="base"/>
            <a:r>
              <a:rPr lang="vi-VN" sz="2400" i="1" dirty="0" smtClean="0">
                <a:solidFill>
                  <a:schemeClr val="accent4">
                    <a:lumMod val="75000"/>
                  </a:schemeClr>
                </a:solidFill>
                <a:latin typeface="+mj-lt"/>
              </a:rPr>
              <a:t>Dù </a:t>
            </a:r>
            <a:r>
              <a:rPr lang="vi-VN" sz="2400" i="1" dirty="0">
                <a:solidFill>
                  <a:schemeClr val="accent4">
                    <a:lumMod val="75000"/>
                  </a:schemeClr>
                </a:solidFill>
                <a:latin typeface="+mj-lt"/>
              </a:rPr>
              <a:t>phải gian lao kháng chiến, nhưng với một lòng kiên quyết hy sinh, thắng lợi nhất định về dân tộc </a:t>
            </a:r>
            <a:r>
              <a:rPr lang="vi-VN" sz="2400" i="1" dirty="0" smtClean="0">
                <a:solidFill>
                  <a:schemeClr val="accent4">
                    <a:lumMod val="75000"/>
                  </a:schemeClr>
                </a:solidFill>
                <a:latin typeface="+mj-lt"/>
              </a:rPr>
              <a:t>ta !”</a:t>
            </a:r>
            <a:endParaRPr lang="vi-VN" sz="2400" i="1" dirty="0">
              <a:solidFill>
                <a:schemeClr val="accent4">
                  <a:lumMod val="75000"/>
                </a:schemeClr>
              </a:solidFill>
              <a:latin typeface="+mj-lt"/>
            </a:endParaRPr>
          </a:p>
          <a:p>
            <a:r>
              <a:rPr lang="vi-VN" i="1" dirty="0" smtClean="0">
                <a:solidFill>
                  <a:schemeClr val="tx2">
                    <a:lumMod val="60000"/>
                    <a:lumOff val="40000"/>
                  </a:schemeClr>
                </a:solidFill>
              </a:rPr>
              <a:t/>
            </a:r>
            <a:br>
              <a:rPr lang="vi-VN" i="1" dirty="0" smtClean="0">
                <a:solidFill>
                  <a:schemeClr val="tx2">
                    <a:lumMod val="60000"/>
                    <a:lumOff val="40000"/>
                  </a:schemeClr>
                </a:solidFill>
              </a:rPr>
            </a:br>
            <a:endParaRPr lang="vi-VN" i="1" dirty="0">
              <a:solidFill>
                <a:schemeClr val="tx2">
                  <a:lumMod val="60000"/>
                  <a:lumOff val="40000"/>
                </a:schemeClr>
              </a:solidFill>
            </a:endParaRPr>
          </a:p>
        </p:txBody>
      </p:sp>
    </p:spTree>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ilakkuma Wallpapers 1920x1080 | Rilakkuma wallpaper, Rilakkuma, Background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ight Arrow 2"/>
          <p:cNvSpPr/>
          <p:nvPr/>
        </p:nvSpPr>
        <p:spPr>
          <a:xfrm>
            <a:off x="214282" y="2786058"/>
            <a:ext cx="1071570" cy="714380"/>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accent3">
                  <a:lumMod val="60000"/>
                  <a:lumOff val="40000"/>
                </a:schemeClr>
              </a:solidFill>
            </a:endParaRPr>
          </a:p>
        </p:txBody>
      </p:sp>
      <p:sp>
        <p:nvSpPr>
          <p:cNvPr id="4" name="TextBox 3"/>
          <p:cNvSpPr txBox="1"/>
          <p:nvPr/>
        </p:nvSpPr>
        <p:spPr>
          <a:xfrm>
            <a:off x="214282" y="214290"/>
            <a:ext cx="8786874" cy="1938992"/>
          </a:xfrm>
          <a:prstGeom prst="rect">
            <a:avLst/>
          </a:prstGeom>
          <a:noFill/>
        </p:spPr>
        <p:txBody>
          <a:bodyPr wrap="square" rtlCol="0">
            <a:spAutoFit/>
          </a:bodyPr>
          <a:lstStyle/>
          <a:p>
            <a:r>
              <a:rPr lang="vi-VN" sz="2400" dirty="0" smtClean="0">
                <a:solidFill>
                  <a:srgbClr val="FFC000"/>
                </a:solidFill>
                <a:latin typeface="+mj-lt"/>
              </a:rPr>
              <a:t> =&gt; Hưởng ứng </a:t>
            </a:r>
            <a:r>
              <a:rPr lang="vi-VN" sz="2400" i="1" dirty="0" smtClean="0">
                <a:solidFill>
                  <a:srgbClr val="FFC000"/>
                </a:solidFill>
                <a:latin typeface="+mj-lt"/>
              </a:rPr>
              <a:t>“Lời kêu gọi toàn quốc kháng chiến” </a:t>
            </a:r>
            <a:r>
              <a:rPr lang="vi-VN" sz="2400" dirty="0" smtClean="0">
                <a:solidFill>
                  <a:srgbClr val="FFC000"/>
                </a:solidFill>
                <a:latin typeface="+mj-lt"/>
              </a:rPr>
              <a:t>của Chủ tịch Hồ Chí Minh, nhân dân ta trong cả nước đứng lên kháng chiến. Những người nông dân vốn chỉ cầm cày, cầm cuốc quanh năm nay đã lên đường nhập ngũ, xông pha nơi chiến trường nguy hiểm để đổi lấy sự độc lập, tự do của toàn dân tộc.</a:t>
            </a:r>
            <a:endParaRPr lang="vi-VN" sz="2400" dirty="0">
              <a:solidFill>
                <a:srgbClr val="FFC000"/>
              </a:solidFill>
              <a:latin typeface="+mj-lt"/>
            </a:endParaRPr>
          </a:p>
        </p:txBody>
      </p:sp>
      <p:sp>
        <p:nvSpPr>
          <p:cNvPr id="9" name="Rounded Rectangle 8"/>
          <p:cNvSpPr/>
          <p:nvPr/>
        </p:nvSpPr>
        <p:spPr>
          <a:xfrm>
            <a:off x="1643042" y="2214554"/>
            <a:ext cx="7286676" cy="200026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smtClean="0">
                <a:latin typeface="+mj-lt"/>
              </a:rPr>
              <a:t>Cuộc kháng chiến của ta là cuộc chiến tranh nhân dân, chiến tranh tự vệ, chính nghĩa, tiến bộ nhằm hoàn thành nhiệm vụ giải phong dân tộc. Nó diễn ra không chỉ trên mặt trận quân sự mà cả trên các mặt trận chính trị, kinh tế, văn hóa, ngoại giao. </a:t>
            </a:r>
            <a:endParaRPr lang="vi-VN" sz="2400" dirty="0">
              <a:latin typeface="+mj-lt"/>
            </a:endParaRPr>
          </a:p>
        </p:txBody>
      </p:sp>
    </p:spTree>
  </p:cSld>
  <p:clrMapOvr>
    <a:masterClrMapping/>
  </p:clrMapOvr>
  <p:transition>
    <p:cover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ung viền PowerPoint đẹp - Phụ Kiện MacBook Chính Hã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642910" y="428604"/>
            <a:ext cx="7858180" cy="830997"/>
          </a:xfrm>
          <a:prstGeom prst="rect">
            <a:avLst/>
          </a:prstGeom>
        </p:spPr>
        <p:txBody>
          <a:bodyPr wrap="square">
            <a:spAutoFit/>
          </a:bodyPr>
          <a:lstStyle/>
          <a:p>
            <a:r>
              <a:rPr lang="vi-VN" sz="2400" dirty="0" smtClean="0">
                <a:latin typeface="+mj-lt"/>
              </a:rPr>
              <a:t>* Hoàn cảnh xuất thân : có nguồn gốc từ nông dân, đến từ những làng quê còn khó khăn, nghèo đói.</a:t>
            </a:r>
          </a:p>
        </p:txBody>
      </p:sp>
      <p:pic>
        <p:nvPicPr>
          <p:cNvPr id="4" name="Picture 4" descr="Bước ngoặt quan trọng của cuộc kháng chiến chống thực dân Pháp | trian.vn"/>
          <p:cNvPicPr>
            <a:picLocks noChangeAspect="1" noChangeArrowheads="1"/>
          </p:cNvPicPr>
          <p:nvPr/>
        </p:nvPicPr>
        <p:blipFill>
          <a:blip r:embed="rId3"/>
          <a:srcRect/>
          <a:stretch>
            <a:fillRect/>
          </a:stretch>
        </p:blipFill>
        <p:spPr bwMode="auto">
          <a:xfrm>
            <a:off x="714348" y="1285860"/>
            <a:ext cx="7786742" cy="5143536"/>
          </a:xfrm>
          <a:prstGeom prst="rect">
            <a:avLst/>
          </a:prstGeom>
          <a:noFill/>
        </p:spPr>
      </p:pic>
    </p:spTree>
  </p:cSld>
  <p:clrMapOvr>
    <a:masterClrMapping/>
  </p:clrMapOvr>
  <p:transition>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100+ Hình nền Slide đẹp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3076" name="AutoShape 4" descr="100+ Hình nền Slide đẹp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3078" name="AutoShape 6" descr="100+ Hình nền Slide đẹp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3080" name="AutoShape 8" descr="100+ Hình nền Slide đẹp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3082" name="AutoShape 10" descr="100+ Hình nền Slide đẹp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3084" name="AutoShape 12" descr="100+ Hình nền Slide đẹp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3086" name="AutoShape 14" descr="100+ Hình nền Slide đẹp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3088" name="AutoShape 16" descr="100+ Hình nền Slide đẹp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3090" name="AutoShape 18" descr="100+ Hình nền Slide đẹp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3092" name="AutoShape 20" descr="100+ Hình nền Slide đẹp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3094" name="AutoShape 22" descr="100+ Hình nền Slide đẹp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3096" name="AutoShape 24" descr="100+ Hình nền Slide đẹp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3098" name="AutoShape 26" descr="100+ Hình nền Slide đẹp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3100" name="AutoShape 28" descr="100+ Hình nền Slide đẹp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3102" name="AutoShape 30" descr="100+ Hình nền Slide đẹp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3104" name="AutoShape 32" descr="100+ Hình nền Slide đẹp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3106" name="AutoShape 34" descr="100+ Hình nền Slide đẹp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3108" name="Picture 36" descr="7 Trem ideas | powerpoint background templates, wallpaper powerpoint,  presentation background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2" name="Rectangle 21"/>
          <p:cNvSpPr/>
          <p:nvPr/>
        </p:nvSpPr>
        <p:spPr>
          <a:xfrm>
            <a:off x="285720" y="428604"/>
            <a:ext cx="4357718" cy="6001643"/>
          </a:xfrm>
          <a:prstGeom prst="rect">
            <a:avLst/>
          </a:prstGeom>
        </p:spPr>
        <p:txBody>
          <a:bodyPr wrap="square">
            <a:spAutoFit/>
          </a:bodyPr>
          <a:lstStyle/>
          <a:p>
            <a:r>
              <a:rPr lang="vi-VN" sz="2400" dirty="0" smtClean="0">
                <a:solidFill>
                  <a:schemeClr val="accent3"/>
                </a:solidFill>
                <a:latin typeface="+mj-lt"/>
              </a:rPr>
              <a:t>   * Khi chiến tranh, những người lính phải chịu nhiều thiệt thòi cả về vật chất lẫn tinh thần, họ chịu biết bao thiếu thốn, gian khổ và trên hết là nỗi ám ảnh giữa ranh giới sống và chết. Ở họ, ta ngạc nhiên khi thấy một ý chí quyết tâm chiến đấu cao độ với ước mơ về ngày đất nước được hòa bình, thống nhất, được sum họp gia đình nhưng cũng có những người đã không bao giờ trở về khi họ đã cống hiến cả cuộc đời mình cho đất nước và cũng là để mang lại hòa bình cho những người mà họ yêu thương.</a:t>
            </a:r>
            <a:endParaRPr lang="vi-VN" sz="2400" dirty="0">
              <a:solidFill>
                <a:schemeClr val="accent3"/>
              </a:solidFill>
              <a:latin typeface="+mj-lt"/>
            </a:endParaRPr>
          </a:p>
        </p:txBody>
      </p:sp>
      <p:sp>
        <p:nvSpPr>
          <p:cNvPr id="3110" name="AutoShape 38" descr="Cuộc sống của người chiến sĩ Việt Minh thời kỳ kháng chiến chống thực dân  Pháp 1945-195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3112" name="AutoShape 40" descr="Cuộc sống của người chiến sĩ Việt Minh thời kỳ kháng chiến chống thực dân  Pháp 1945-195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3114" name="Picture 42" descr="Cuộc sống của người chiến sĩ Việt Minh thời kỳ kháng chiến chống thực dân  Pháp 1945-1954."/>
          <p:cNvPicPr>
            <a:picLocks noChangeAspect="1" noChangeArrowheads="1"/>
          </p:cNvPicPr>
          <p:nvPr/>
        </p:nvPicPr>
        <p:blipFill>
          <a:blip r:embed="rId3"/>
          <a:srcRect/>
          <a:stretch>
            <a:fillRect/>
          </a:stretch>
        </p:blipFill>
        <p:spPr bwMode="auto">
          <a:xfrm>
            <a:off x="4572000" y="428604"/>
            <a:ext cx="4143404" cy="6000792"/>
          </a:xfrm>
          <a:prstGeom prst="rect">
            <a:avLst/>
          </a:prstGeom>
          <a:noFill/>
        </p:spPr>
      </p:pic>
    </p:spTree>
  </p:cSld>
  <p:clrMapOvr>
    <a:masterClrMapping/>
  </p:clrMapOvr>
  <p:transition>
    <p:comb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6353021" cy="461665"/>
          </a:xfrm>
          <a:prstGeom prst="rect">
            <a:avLst/>
          </a:prstGeom>
          <a:noFill/>
        </p:spPr>
        <p:txBody>
          <a:bodyPr wrap="none" rtlCol="0">
            <a:spAutoFit/>
          </a:bodyPr>
          <a:lstStyle/>
          <a:p>
            <a:r>
              <a:rPr lang="vi-VN" sz="2400" i="1" dirty="0" smtClean="0">
                <a:solidFill>
                  <a:srgbClr val="FF0000"/>
                </a:solidFill>
                <a:latin typeface="+mj-lt"/>
              </a:rPr>
              <a:t>* Hình ảnh về những người lính thời kháng chiến:</a:t>
            </a:r>
            <a:endParaRPr lang="vi-VN" sz="2400" i="1" dirty="0">
              <a:solidFill>
                <a:srgbClr val="FF0000"/>
              </a:solidFill>
              <a:latin typeface="+mj-lt"/>
            </a:endParaRPr>
          </a:p>
        </p:txBody>
      </p:sp>
      <p:pic>
        <p:nvPicPr>
          <p:cNvPr id="22530" name="Picture 2" descr="Cổng thông tin điện tử Thị xã Hồng Lĩnh - tỉnh Hà Tĩnh"/>
          <p:cNvPicPr>
            <a:picLocks noChangeAspect="1" noChangeArrowheads="1"/>
          </p:cNvPicPr>
          <p:nvPr/>
        </p:nvPicPr>
        <p:blipFill>
          <a:blip r:embed="rId2"/>
          <a:srcRect/>
          <a:stretch>
            <a:fillRect/>
          </a:stretch>
        </p:blipFill>
        <p:spPr bwMode="auto">
          <a:xfrm>
            <a:off x="357158" y="857232"/>
            <a:ext cx="4000528" cy="2500330"/>
          </a:xfrm>
          <a:prstGeom prst="rect">
            <a:avLst/>
          </a:prstGeom>
          <a:noFill/>
        </p:spPr>
      </p:pic>
      <p:pic>
        <p:nvPicPr>
          <p:cNvPr id="22532" name="Picture 4" descr="Đi tìm những lính lê dương Liên Xô chạy sang Việt Minh"/>
          <p:cNvPicPr>
            <a:picLocks noChangeAspect="1" noChangeArrowheads="1"/>
          </p:cNvPicPr>
          <p:nvPr/>
        </p:nvPicPr>
        <p:blipFill>
          <a:blip r:embed="rId3"/>
          <a:srcRect/>
          <a:stretch>
            <a:fillRect/>
          </a:stretch>
        </p:blipFill>
        <p:spPr bwMode="auto">
          <a:xfrm>
            <a:off x="4643438" y="857232"/>
            <a:ext cx="4000528" cy="2552700"/>
          </a:xfrm>
          <a:prstGeom prst="rect">
            <a:avLst/>
          </a:prstGeom>
          <a:noFill/>
        </p:spPr>
      </p:pic>
      <p:pic>
        <p:nvPicPr>
          <p:cNvPr id="22534" name="Picture 6" descr="Tại sao các đảng phái quốc gia để Việt Minh cướp chính quyền ? - THÔNG LUẬN"/>
          <p:cNvPicPr>
            <a:picLocks noChangeAspect="1" noChangeArrowheads="1"/>
          </p:cNvPicPr>
          <p:nvPr/>
        </p:nvPicPr>
        <p:blipFill>
          <a:blip r:embed="rId4"/>
          <a:srcRect/>
          <a:stretch>
            <a:fillRect/>
          </a:stretch>
        </p:blipFill>
        <p:spPr bwMode="auto">
          <a:xfrm>
            <a:off x="4714876" y="3643314"/>
            <a:ext cx="4000528" cy="2466965"/>
          </a:xfrm>
          <a:prstGeom prst="rect">
            <a:avLst/>
          </a:prstGeom>
          <a:noFill/>
        </p:spPr>
      </p:pic>
      <p:pic>
        <p:nvPicPr>
          <p:cNvPr id="22536" name="Picture 8" descr="Hình ảnh anh Bộ đội trong thơ ca"/>
          <p:cNvPicPr>
            <a:picLocks noChangeAspect="1" noChangeArrowheads="1"/>
          </p:cNvPicPr>
          <p:nvPr/>
        </p:nvPicPr>
        <p:blipFill>
          <a:blip r:embed="rId5"/>
          <a:srcRect/>
          <a:stretch>
            <a:fillRect/>
          </a:stretch>
        </p:blipFill>
        <p:spPr bwMode="auto">
          <a:xfrm>
            <a:off x="357158" y="3643314"/>
            <a:ext cx="4000528" cy="2428872"/>
          </a:xfrm>
          <a:prstGeom prst="rect">
            <a:avLst/>
          </a:prstGeom>
          <a:noFill/>
        </p:spPr>
      </p:pic>
    </p:spTree>
  </p:cSld>
  <p:clrMapOvr>
    <a:masterClrMapping/>
  </p:clrMapOvr>
  <p:transition>
    <p:blinds/>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1217</Words>
  <Application>Microsoft Office PowerPoint</Application>
  <PresentationFormat>On-screen Show (4:3)</PresentationFormat>
  <Paragraphs>54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VietNam.Com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MyPC</dc:creator>
  <cp:lastModifiedBy>MyPC</cp:lastModifiedBy>
  <cp:revision>46</cp:revision>
  <dcterms:created xsi:type="dcterms:W3CDTF">2021-11-18T13:35:25Z</dcterms:created>
  <dcterms:modified xsi:type="dcterms:W3CDTF">2021-11-23T17:34:57Z</dcterms:modified>
</cp:coreProperties>
</file>